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03493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68A4B-2EB8-4DD7-856C-2E55F4AE5FFC}" type="datetimeFigureOut">
              <a:rPr lang="en-US" smtClean="0"/>
              <a:t>12/07/2020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290521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380053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82233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62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2542055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705705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2987581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832635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120058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29590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368A4B-2EB8-4DD7-856C-2E55F4AE5FFC}" type="datetimeFigureOut">
              <a:rPr lang="en-US" smtClean="0"/>
              <a:t>12/07/2020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103235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368A4B-2EB8-4DD7-856C-2E55F4AE5FFC}" type="datetimeFigureOut">
              <a:rPr lang="en-US" smtClean="0"/>
              <a:t>12/07/2020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09564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59002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316696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D368A4B-2EB8-4DD7-856C-2E55F4AE5FFC}" type="datetimeFigureOut">
              <a:rPr lang="en-US" smtClean="0"/>
              <a:t>12/07/2020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199404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68A4B-2EB8-4DD7-856C-2E55F4AE5FFC}" type="datetimeFigureOut">
              <a:rPr lang="en-US" smtClean="0"/>
              <a:t>12/07/2020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82442-2BDC-4AC4-9858-93EF7AD61B28}" type="slidenum">
              <a:rPr lang="en-US" smtClean="0"/>
              <a:t>‹#›</a:t>
            </a:fld>
            <a:endParaRPr lang="en-US"/>
          </a:p>
        </p:txBody>
      </p:sp>
    </p:spTree>
    <p:extLst>
      <p:ext uri="{BB962C8B-B14F-4D97-AF65-F5344CB8AC3E}">
        <p14:creationId xmlns:p14="http://schemas.microsoft.com/office/powerpoint/2010/main" val="265831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D368A4B-2EB8-4DD7-856C-2E55F4AE5FFC}" type="datetimeFigureOut">
              <a:rPr lang="en-US" smtClean="0"/>
              <a:t>12/07/2020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7482442-2BDC-4AC4-9858-93EF7AD61B28}" type="slidenum">
              <a:rPr lang="en-US" smtClean="0"/>
              <a:t>‹#›</a:t>
            </a:fld>
            <a:endParaRPr lang="en-US"/>
          </a:p>
        </p:txBody>
      </p:sp>
    </p:spTree>
    <p:extLst>
      <p:ext uri="{BB962C8B-B14F-4D97-AF65-F5344CB8AC3E}">
        <p14:creationId xmlns:p14="http://schemas.microsoft.com/office/powerpoint/2010/main" val="38211184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4E5F-85F7-44F9-B46D-9778BDD9EE29}"/>
              </a:ext>
            </a:extLst>
          </p:cNvPr>
          <p:cNvSpPr>
            <a:spLocks noGrp="1"/>
          </p:cNvSpPr>
          <p:nvPr>
            <p:ph type="ctrTitle"/>
          </p:nvPr>
        </p:nvSpPr>
        <p:spPr/>
        <p:txBody>
          <a:bodyPr>
            <a:normAutofit/>
          </a:bodyPr>
          <a:lstStyle/>
          <a:p>
            <a:r>
              <a:rPr lang="en-US" sz="4400" dirty="0">
                <a:latin typeface="Arial" panose="020B0604020202020204" pitchFamily="34" charset="0"/>
                <a:cs typeface="Arial" panose="020B0604020202020204" pitchFamily="34" charset="0"/>
              </a:rPr>
              <a:t>what where how and </a:t>
            </a:r>
            <a:r>
              <a:rPr lang="en-US" sz="4400">
                <a:latin typeface="Arial" panose="020B0604020202020204" pitchFamily="34" charset="0"/>
                <a:cs typeface="Arial" panose="020B0604020202020204" pitchFamily="34" charset="0"/>
              </a:rPr>
              <a:t>when </a:t>
            </a:r>
            <a:br>
              <a:rPr lang="en-US" sz="4400">
                <a:latin typeface="Arial" panose="020B0604020202020204" pitchFamily="34" charset="0"/>
                <a:cs typeface="Arial" panose="020B0604020202020204" pitchFamily="34" charset="0"/>
              </a:rPr>
            </a:br>
            <a:r>
              <a:rPr lang="en-US" sz="4400">
                <a:latin typeface="Arial" panose="020B0604020202020204" pitchFamily="34" charset="0"/>
                <a:cs typeface="Arial" panose="020B0604020202020204" pitchFamily="34" charset="0"/>
              </a:rPr>
              <a:t>PPT By-SK Shandilya</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BC297C8D-F08B-43BF-A1BA-ADE5F8210A23}"/>
              </a:ext>
            </a:extLst>
          </p:cNvPr>
          <p:cNvSpPr>
            <a:spLocks noGrp="1"/>
          </p:cNvSpPr>
          <p:nvPr>
            <p:ph type="subTitle" idx="1"/>
          </p:nvPr>
        </p:nvSpPr>
        <p:spPr>
          <a:xfrm>
            <a:off x="1524000" y="3789947"/>
            <a:ext cx="9144000" cy="1155032"/>
          </a:xfrm>
        </p:spPr>
        <p:txBody>
          <a:bodyPr/>
          <a:lstStyle/>
          <a:p>
            <a:r>
              <a:rPr lang="en-US" sz="3600" b="1" dirty="0">
                <a:latin typeface="Arial" panose="020B0604020202020204" pitchFamily="34" charset="0"/>
                <a:cs typeface="Arial" panose="020B0604020202020204" pitchFamily="34" charset="0"/>
              </a:rPr>
              <a:t>Introduction</a:t>
            </a:r>
          </a:p>
          <a:p>
            <a:endParaRPr lang="en-US" dirty="0"/>
          </a:p>
        </p:txBody>
      </p:sp>
    </p:spTree>
    <p:extLst>
      <p:ext uri="{BB962C8B-B14F-4D97-AF65-F5344CB8AC3E}">
        <p14:creationId xmlns:p14="http://schemas.microsoft.com/office/powerpoint/2010/main" val="2161463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86E05-D238-43D6-949C-8CFF9395CA4B}"/>
              </a:ext>
            </a:extLst>
          </p:cNvPr>
          <p:cNvSpPr>
            <a:spLocks noGrp="1"/>
          </p:cNvSpPr>
          <p:nvPr>
            <p:ph idx="1"/>
          </p:nvPr>
        </p:nvSpPr>
        <p:spPr>
          <a:xfrm>
            <a:off x="838200" y="517358"/>
            <a:ext cx="10515600" cy="5659605"/>
          </a:xfrm>
        </p:spPr>
        <p:txBody>
          <a:bodyPr>
            <a:normAutofit/>
          </a:bodyPr>
          <a:lstStyle/>
          <a:p>
            <a:r>
              <a:rPr lang="en-US" dirty="0"/>
              <a:t>The lives of ancient people, things such as their eating habits, clothes, types of houses they lived in, etc., were very interesting. And we can learn about the earliest farmers, herders, hunters, rulers, merchants, priests, musicians, artists, scientists and craftspeople by conducting research.</a:t>
            </a:r>
          </a:p>
          <a:p>
            <a:r>
              <a:rPr lang="en-US" dirty="0"/>
              <a:t>People started living on the banks of rivers like Narmada or the Ganges thousands of years ago. At first, they were skilled gatherers and hunters. But because the land around the rivers was very fertile, they settled down and became farmers and animal herders. </a:t>
            </a:r>
          </a:p>
          <a:p>
            <a:r>
              <a:rPr lang="en-US" dirty="0"/>
              <a:t>This is how society and </a:t>
            </a:r>
            <a:r>
              <a:rPr lang="en-US" dirty="0" err="1"/>
              <a:t>civilisation</a:t>
            </a:r>
            <a:r>
              <a:rPr lang="en-US" dirty="0"/>
              <a:t> started, around 5,000 years ago. And soon, small groups of farmers and herders (near the banks of rivers and their tributaries, and near sea coasts) grew bigger and became villages and cities.</a:t>
            </a:r>
          </a:p>
          <a:p>
            <a:endParaRPr lang="en-US" dirty="0"/>
          </a:p>
        </p:txBody>
      </p:sp>
    </p:spTree>
    <p:extLst>
      <p:ext uri="{BB962C8B-B14F-4D97-AF65-F5344CB8AC3E}">
        <p14:creationId xmlns:p14="http://schemas.microsoft.com/office/powerpoint/2010/main" val="116916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C13DD2-32ED-415C-8A71-2F47ED36847E}"/>
              </a:ext>
            </a:extLst>
          </p:cNvPr>
          <p:cNvSpPr>
            <a:spLocks noGrp="1"/>
          </p:cNvSpPr>
          <p:nvPr>
            <p:ph idx="1"/>
          </p:nvPr>
        </p:nvSpPr>
        <p:spPr>
          <a:xfrm>
            <a:off x="838200" y="481263"/>
            <a:ext cx="10515600" cy="5695700"/>
          </a:xfrm>
        </p:spPr>
        <p:txBody>
          <a:bodyPr>
            <a:normAutofit/>
          </a:bodyPr>
          <a:lstStyle/>
          <a:p>
            <a:r>
              <a:rPr lang="en-US" dirty="0"/>
              <a:t>Magadha was one of the sixteen </a:t>
            </a:r>
            <a:r>
              <a:rPr lang="en-US" dirty="0" err="1"/>
              <a:t>Maha-Janapadas</a:t>
            </a:r>
            <a:r>
              <a:rPr lang="en-US" dirty="0"/>
              <a:t> or kingdoms in ancient India. The </a:t>
            </a:r>
            <a:r>
              <a:rPr lang="en-US" dirty="0" err="1"/>
              <a:t>centre</a:t>
            </a:r>
            <a:r>
              <a:rPr lang="en-US" dirty="0"/>
              <a:t> of Magadha was the area of Bihar, south of the Ganges.</a:t>
            </a:r>
          </a:p>
          <a:p>
            <a:r>
              <a:rPr lang="en-US" dirty="0"/>
              <a:t>People travelled from one part of the subcontinent to another, through hills and mountains, seas and deserts. And they moved to escape war and natural disasters, in search of new livelihoods, to spread their businesses, or to learn and teach about new places and religions. Of course, many people set up new homes in faraway places to enjoy adventure and discovery.</a:t>
            </a:r>
          </a:p>
          <a:p>
            <a:r>
              <a:rPr lang="en-US" dirty="0"/>
              <a:t>These movements of people enriched (added to) the cultural and social traditions. And we can see many of them around us even today!</a:t>
            </a:r>
          </a:p>
          <a:p>
            <a:endParaRPr lang="en-US" dirty="0"/>
          </a:p>
        </p:txBody>
      </p:sp>
    </p:spTree>
    <p:extLst>
      <p:ext uri="{BB962C8B-B14F-4D97-AF65-F5344CB8AC3E}">
        <p14:creationId xmlns:p14="http://schemas.microsoft.com/office/powerpoint/2010/main" val="409393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A389-87AA-4B61-BBBF-3FF5F6C48854}"/>
              </a:ext>
            </a:extLst>
          </p:cNvPr>
          <p:cNvSpPr>
            <a:spLocks noGrp="1"/>
          </p:cNvSpPr>
          <p:nvPr>
            <p:ph type="title"/>
          </p:nvPr>
        </p:nvSpPr>
        <p:spPr/>
        <p:txBody>
          <a:bodyPr>
            <a:normAutofit fontScale="90000"/>
          </a:bodyPr>
          <a:lstStyle/>
          <a:p>
            <a:r>
              <a:rPr lang="en-US" dirty="0"/>
              <a:t>Nomenclature (how things are named or labelled)</a:t>
            </a:r>
            <a:br>
              <a:rPr lang="en-US" dirty="0"/>
            </a:br>
            <a:endParaRPr lang="en-US" dirty="0"/>
          </a:p>
        </p:txBody>
      </p:sp>
      <p:sp>
        <p:nvSpPr>
          <p:cNvPr id="3" name="Content Placeholder 2">
            <a:extLst>
              <a:ext uri="{FF2B5EF4-FFF2-40B4-BE49-F238E27FC236}">
                <a16:creationId xmlns:a16="http://schemas.microsoft.com/office/drawing/2014/main" id="{AF0FCCBF-9BC8-4259-AD06-784854DE6004}"/>
              </a:ext>
            </a:extLst>
          </p:cNvPr>
          <p:cNvSpPr>
            <a:spLocks noGrp="1"/>
          </p:cNvSpPr>
          <p:nvPr>
            <p:ph idx="1"/>
          </p:nvPr>
        </p:nvSpPr>
        <p:spPr/>
        <p:txBody>
          <a:bodyPr/>
          <a:lstStyle/>
          <a:p>
            <a:r>
              <a:rPr lang="en-US" dirty="0"/>
              <a:t>India is also called Bharat or Hindustan.</a:t>
            </a:r>
          </a:p>
          <a:p>
            <a:r>
              <a:rPr lang="en-US" dirty="0"/>
              <a:t>The name India is of Greek origin and comes from the river Indus (Sindhu in Sanskrit, Hindu in Persian). Greeks who invaded India from the north-west had to cross the river Indus, and with time, the area to the river's south was named India.</a:t>
            </a:r>
          </a:p>
          <a:p>
            <a:r>
              <a:rPr lang="en-US" dirty="0"/>
              <a:t>Bharata was the name given to the group of people who lived in the north-west, as mentioned in the Rigveda. And later, the whole country was named after them.</a:t>
            </a:r>
          </a:p>
          <a:p>
            <a:endParaRPr lang="en-US" dirty="0"/>
          </a:p>
        </p:txBody>
      </p:sp>
    </p:spTree>
    <p:extLst>
      <p:ext uri="{BB962C8B-B14F-4D97-AF65-F5344CB8AC3E}">
        <p14:creationId xmlns:p14="http://schemas.microsoft.com/office/powerpoint/2010/main" val="304875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884E-D9A5-443D-8F17-052ADC694448}"/>
              </a:ext>
            </a:extLst>
          </p:cNvPr>
          <p:cNvSpPr>
            <a:spLocks noGrp="1"/>
          </p:cNvSpPr>
          <p:nvPr>
            <p:ph type="title"/>
          </p:nvPr>
        </p:nvSpPr>
        <p:spPr/>
        <p:txBody>
          <a:bodyPr/>
          <a:lstStyle/>
          <a:p>
            <a:r>
              <a:rPr lang="en-US" dirty="0"/>
              <a:t>Ways to Learn About the Past</a:t>
            </a:r>
            <a:br>
              <a:rPr lang="en-US" dirty="0"/>
            </a:br>
            <a:endParaRPr lang="en-US" dirty="0"/>
          </a:p>
        </p:txBody>
      </p:sp>
      <p:sp>
        <p:nvSpPr>
          <p:cNvPr id="3" name="Content Placeholder 2">
            <a:extLst>
              <a:ext uri="{FF2B5EF4-FFF2-40B4-BE49-F238E27FC236}">
                <a16:creationId xmlns:a16="http://schemas.microsoft.com/office/drawing/2014/main" id="{65AE1ABF-C0A5-4545-812F-3611677E63B3}"/>
              </a:ext>
            </a:extLst>
          </p:cNvPr>
          <p:cNvSpPr>
            <a:spLocks noGrp="1"/>
          </p:cNvSpPr>
          <p:nvPr>
            <p:ph idx="1"/>
          </p:nvPr>
        </p:nvSpPr>
        <p:spPr>
          <a:xfrm>
            <a:off x="838200" y="1491916"/>
            <a:ext cx="10515600" cy="4685047"/>
          </a:xfrm>
        </p:spPr>
        <p:txBody>
          <a:bodyPr>
            <a:normAutofit lnSpcReduction="10000"/>
          </a:bodyPr>
          <a:lstStyle/>
          <a:p>
            <a:r>
              <a:rPr lang="en-US" dirty="0"/>
              <a:t>We can get information about the past from various sources such as manuscripts (books handwritten long ago) and inscriptions (writings on hard surfaces such as stone or metal).</a:t>
            </a:r>
          </a:p>
          <a:p>
            <a:r>
              <a:rPr lang="en-US" dirty="0"/>
              <a:t>Manuscripts were usually written on palm leaves or on the bark of the birch tree. They contained many subjects like religious practices and beliefs, lives of kings, medicines, and science. And they were written as notes, epics, and plays in Sanskrit, Prakrit, or Tamil.</a:t>
            </a:r>
          </a:p>
          <a:p>
            <a:r>
              <a:rPr lang="en-US" dirty="0"/>
              <a:t>Kings inscribed religious and other messages and orders on stones and metals so that the common people could read and follow them. People also used inscriptions to record major historical events. </a:t>
            </a:r>
          </a:p>
          <a:p>
            <a:r>
              <a:rPr lang="en-US" dirty="0"/>
              <a:t>Remains of many objects (such as pots, weapons, ornaments, tools, various buildings, paintings, sculptures, coins etc.) are studied by the archaeologists to find out about the past. They also study bones of animals and birds and charred remains of seeds, grains, or wood to find out about what people used to eat.</a:t>
            </a:r>
          </a:p>
          <a:p>
            <a:endParaRPr lang="en-US" dirty="0"/>
          </a:p>
        </p:txBody>
      </p:sp>
    </p:spTree>
    <p:extLst>
      <p:ext uri="{BB962C8B-B14F-4D97-AF65-F5344CB8AC3E}">
        <p14:creationId xmlns:p14="http://schemas.microsoft.com/office/powerpoint/2010/main" val="90510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8E940-3BCF-4C20-91AE-3F8DA05BD98F}"/>
              </a:ext>
            </a:extLst>
          </p:cNvPr>
          <p:cNvSpPr>
            <a:spLocks noGrp="1"/>
          </p:cNvSpPr>
          <p:nvPr>
            <p:ph type="title"/>
          </p:nvPr>
        </p:nvSpPr>
        <p:spPr/>
        <p:txBody>
          <a:bodyPr/>
          <a:lstStyle/>
          <a:p>
            <a:r>
              <a:rPr lang="en-US" dirty="0"/>
              <a:t>Different Pasts</a:t>
            </a:r>
            <a:br>
              <a:rPr lang="en-US" dirty="0"/>
            </a:br>
            <a:endParaRPr lang="en-US" dirty="0"/>
          </a:p>
        </p:txBody>
      </p:sp>
      <p:sp>
        <p:nvSpPr>
          <p:cNvPr id="3" name="Content Placeholder 2">
            <a:extLst>
              <a:ext uri="{FF2B5EF4-FFF2-40B4-BE49-F238E27FC236}">
                <a16:creationId xmlns:a16="http://schemas.microsoft.com/office/drawing/2014/main" id="{37633729-5672-40A3-A215-99D858FCBBE1}"/>
              </a:ext>
            </a:extLst>
          </p:cNvPr>
          <p:cNvSpPr>
            <a:spLocks noGrp="1"/>
          </p:cNvSpPr>
          <p:nvPr>
            <p:ph idx="1"/>
          </p:nvPr>
        </p:nvSpPr>
        <p:spPr>
          <a:xfrm>
            <a:off x="838200" y="1179095"/>
            <a:ext cx="10515600" cy="4740442"/>
          </a:xfrm>
        </p:spPr>
        <p:txBody>
          <a:bodyPr/>
          <a:lstStyle/>
          <a:p>
            <a:r>
              <a:rPr lang="en-US" dirty="0"/>
              <a:t>Different people, such as kings and farmers, live very different lives. So their pasts must also have been very different. For example, they must have celebrated birthdays in very different ways, or lived in very different types of homes and families.</a:t>
            </a:r>
          </a:p>
          <a:p>
            <a:r>
              <a:rPr lang="en-US" dirty="0"/>
              <a:t>Kings spent a lot of money to record their lives and wars. But the lives of ordinary people, such as farmers, hunters, herders, gatherers, and craftspeople, are not recorded.</a:t>
            </a:r>
          </a:p>
          <a:p>
            <a:r>
              <a:rPr lang="en-US" dirty="0"/>
              <a:t>So historians and archaeologists study as many different pasts as they can.</a:t>
            </a:r>
          </a:p>
          <a:p>
            <a:endParaRPr lang="en-US" dirty="0"/>
          </a:p>
        </p:txBody>
      </p:sp>
    </p:spTree>
    <p:extLst>
      <p:ext uri="{BB962C8B-B14F-4D97-AF65-F5344CB8AC3E}">
        <p14:creationId xmlns:p14="http://schemas.microsoft.com/office/powerpoint/2010/main" val="280943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6157-E14A-4ED7-A8E9-8678C3EFEEF2}"/>
              </a:ext>
            </a:extLst>
          </p:cNvPr>
          <p:cNvSpPr>
            <a:spLocks noGrp="1"/>
          </p:cNvSpPr>
          <p:nvPr>
            <p:ph type="title"/>
          </p:nvPr>
        </p:nvSpPr>
        <p:spPr/>
        <p:txBody>
          <a:bodyPr/>
          <a:lstStyle/>
          <a:p>
            <a:r>
              <a:rPr lang="en-US" dirty="0"/>
              <a:t>How are dates assigned?</a:t>
            </a:r>
            <a:br>
              <a:rPr lang="en-US" dirty="0"/>
            </a:br>
            <a:endParaRPr lang="en-US" dirty="0"/>
          </a:p>
        </p:txBody>
      </p:sp>
      <p:sp>
        <p:nvSpPr>
          <p:cNvPr id="3" name="Content Placeholder 2">
            <a:extLst>
              <a:ext uri="{FF2B5EF4-FFF2-40B4-BE49-F238E27FC236}">
                <a16:creationId xmlns:a16="http://schemas.microsoft.com/office/drawing/2014/main" id="{15E5E1E0-9193-4B33-BA54-6F915194AA65}"/>
              </a:ext>
            </a:extLst>
          </p:cNvPr>
          <p:cNvSpPr>
            <a:spLocks noGrp="1"/>
          </p:cNvSpPr>
          <p:nvPr>
            <p:ph idx="1"/>
          </p:nvPr>
        </p:nvSpPr>
        <p:spPr>
          <a:xfrm>
            <a:off x="838200" y="1825625"/>
            <a:ext cx="9857874" cy="3023101"/>
          </a:xfrm>
        </p:spPr>
        <p:txBody>
          <a:bodyPr/>
          <a:lstStyle/>
          <a:p>
            <a:r>
              <a:rPr lang="en-US" dirty="0"/>
              <a:t>According to the old dating system, dates before the birth of Christ are counted backwards and the letters BC (Before Christ) are added at their end. And for dates after the birth of Christ, AD is added.</a:t>
            </a:r>
          </a:p>
          <a:p>
            <a:r>
              <a:rPr lang="en-US" dirty="0"/>
              <a:t>But in the new system, we use BCE and CE instead of BC and AD.</a:t>
            </a:r>
          </a:p>
          <a:p>
            <a:endParaRPr lang="en-US" dirty="0"/>
          </a:p>
        </p:txBody>
      </p:sp>
    </p:spTree>
    <p:extLst>
      <p:ext uri="{BB962C8B-B14F-4D97-AF65-F5344CB8AC3E}">
        <p14:creationId xmlns:p14="http://schemas.microsoft.com/office/powerpoint/2010/main" val="430269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DA0D-B7A1-467B-83CD-2068370B1732}"/>
              </a:ext>
            </a:extLst>
          </p:cNvPr>
          <p:cNvSpPr>
            <a:spLocks noGrp="1"/>
          </p:cNvSpPr>
          <p:nvPr>
            <p:ph type="title"/>
          </p:nvPr>
        </p:nvSpPr>
        <p:spPr/>
        <p:txBody>
          <a:bodyPr/>
          <a:lstStyle/>
          <a:p>
            <a:r>
              <a:rPr lang="en-US" b="1" dirty="0"/>
              <a:t>Quiz</a:t>
            </a:r>
            <a:br>
              <a:rPr lang="en-US" b="1" dirty="0"/>
            </a:br>
            <a:endParaRPr lang="en-US" dirty="0"/>
          </a:p>
        </p:txBody>
      </p:sp>
      <p:sp>
        <p:nvSpPr>
          <p:cNvPr id="3" name="Content Placeholder 2">
            <a:extLst>
              <a:ext uri="{FF2B5EF4-FFF2-40B4-BE49-F238E27FC236}">
                <a16:creationId xmlns:a16="http://schemas.microsoft.com/office/drawing/2014/main" id="{2E64A0A9-32AD-4D4E-9A7D-74CF4BADACF0}"/>
              </a:ext>
            </a:extLst>
          </p:cNvPr>
          <p:cNvSpPr>
            <a:spLocks noGrp="1"/>
          </p:cNvSpPr>
          <p:nvPr>
            <p:ph idx="1"/>
          </p:nvPr>
        </p:nvSpPr>
        <p:spPr/>
        <p:txBody>
          <a:bodyPr>
            <a:normAutofit/>
          </a:bodyPr>
          <a:lstStyle/>
          <a:p>
            <a:r>
              <a:rPr lang="en-US" dirty="0"/>
              <a:t>There are many things we can find out about the past - what people ate, the kinds of clothes they wore, and the houses in which they lived. We can also find out about the lives of the earliest hunters, herders, farmers, rulers, merchants, priests, craftspeople, artists, musicians, and scientists. What else can we find out about the past?</a:t>
            </a:r>
          </a:p>
          <a:p>
            <a:pPr marL="0" indent="0" algn="just">
              <a:buNone/>
            </a:pPr>
            <a:r>
              <a:rPr lang="en-US" dirty="0"/>
              <a:t>1.games people played</a:t>
            </a:r>
          </a:p>
          <a:p>
            <a:pPr marL="0" indent="0" algn="just">
              <a:buNone/>
            </a:pPr>
            <a:r>
              <a:rPr lang="en-US" dirty="0"/>
              <a:t>2.plays people enjoyed</a:t>
            </a:r>
          </a:p>
          <a:p>
            <a:pPr marL="0" indent="0" algn="just">
              <a:buNone/>
            </a:pPr>
            <a:r>
              <a:rPr lang="en-US" dirty="0"/>
              <a:t>3.songs poets wrote</a:t>
            </a:r>
          </a:p>
          <a:p>
            <a:pPr marL="0" indent="0" algn="just">
              <a:buNone/>
            </a:pPr>
            <a:r>
              <a:rPr lang="en-US" dirty="0"/>
              <a:t>4.all of the above</a:t>
            </a:r>
          </a:p>
          <a:p>
            <a:endParaRPr lang="en-US" dirty="0"/>
          </a:p>
        </p:txBody>
      </p:sp>
    </p:spTree>
    <p:extLst>
      <p:ext uri="{BB962C8B-B14F-4D97-AF65-F5344CB8AC3E}">
        <p14:creationId xmlns:p14="http://schemas.microsoft.com/office/powerpoint/2010/main" val="344430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9232C-453A-49A3-AAD4-3AAE0D94E1BF}"/>
              </a:ext>
            </a:extLst>
          </p:cNvPr>
          <p:cNvSpPr>
            <a:spLocks noGrp="1"/>
          </p:cNvSpPr>
          <p:nvPr>
            <p:ph idx="1"/>
          </p:nvPr>
        </p:nvSpPr>
        <p:spPr>
          <a:xfrm>
            <a:off x="838200" y="4800599"/>
            <a:ext cx="10515600" cy="1376363"/>
          </a:xfrm>
        </p:spPr>
        <p:txBody>
          <a:bodyPr/>
          <a:lstStyle/>
          <a:p>
            <a:r>
              <a:rPr lang="en-US" dirty="0"/>
              <a:t>all of the above</a:t>
            </a:r>
          </a:p>
        </p:txBody>
      </p:sp>
    </p:spTree>
    <p:extLst>
      <p:ext uri="{BB962C8B-B14F-4D97-AF65-F5344CB8AC3E}">
        <p14:creationId xmlns:p14="http://schemas.microsoft.com/office/powerpoint/2010/main" val="12404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0A19B9-6F40-4750-A55B-72EBFE143C4E}"/>
              </a:ext>
            </a:extLst>
          </p:cNvPr>
          <p:cNvSpPr>
            <a:spLocks noGrp="1"/>
          </p:cNvSpPr>
          <p:nvPr>
            <p:ph idx="1"/>
          </p:nvPr>
        </p:nvSpPr>
        <p:spPr>
          <a:xfrm>
            <a:off x="838200" y="1010653"/>
            <a:ext cx="10515600" cy="5166310"/>
          </a:xfrm>
        </p:spPr>
        <p:txBody>
          <a:bodyPr>
            <a:normAutofit/>
          </a:bodyPr>
          <a:lstStyle/>
          <a:p>
            <a:r>
              <a:rPr lang="en-US" dirty="0"/>
              <a:t>People have lived along the banks of rivers for thousands of years. They knew about the vast wealth of plants in the surrounding forests, and used roots, fruits, honey, and other forest produce. Sometimes, they also hunted animals for food. What were these people known as?</a:t>
            </a:r>
          </a:p>
          <a:p>
            <a:endParaRPr lang="en-US" dirty="0"/>
          </a:p>
          <a:p>
            <a:pPr marL="0" indent="0">
              <a:buNone/>
            </a:pPr>
            <a:r>
              <a:rPr lang="en-US" dirty="0"/>
              <a:t>1.skilled gatherers</a:t>
            </a:r>
          </a:p>
          <a:p>
            <a:pPr marL="0" indent="0">
              <a:buNone/>
            </a:pPr>
            <a:r>
              <a:rPr lang="en-US" dirty="0"/>
              <a:t>2.rulers</a:t>
            </a:r>
          </a:p>
          <a:p>
            <a:pPr marL="0" indent="0">
              <a:buNone/>
            </a:pPr>
            <a:r>
              <a:rPr lang="en-US" dirty="0"/>
              <a:t>3.artists</a:t>
            </a:r>
          </a:p>
          <a:p>
            <a:pPr marL="0" indent="0">
              <a:buNone/>
            </a:pPr>
            <a:r>
              <a:rPr lang="en-US" dirty="0"/>
              <a:t>4.merchants</a:t>
            </a:r>
          </a:p>
        </p:txBody>
      </p:sp>
    </p:spTree>
    <p:extLst>
      <p:ext uri="{BB962C8B-B14F-4D97-AF65-F5344CB8AC3E}">
        <p14:creationId xmlns:p14="http://schemas.microsoft.com/office/powerpoint/2010/main" val="277951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7E5BE-1EB2-4AF5-8431-77505168A329}"/>
              </a:ext>
            </a:extLst>
          </p:cNvPr>
          <p:cNvSpPr>
            <a:spLocks noGrp="1"/>
          </p:cNvSpPr>
          <p:nvPr>
            <p:ph idx="1"/>
          </p:nvPr>
        </p:nvSpPr>
        <p:spPr>
          <a:xfrm>
            <a:off x="838200" y="4608095"/>
            <a:ext cx="10515600" cy="1568868"/>
          </a:xfrm>
        </p:spPr>
        <p:txBody>
          <a:bodyPr/>
          <a:lstStyle/>
          <a:p>
            <a:pPr marL="0" indent="0">
              <a:buNone/>
            </a:pPr>
            <a:endParaRPr lang="en-US" b="1" dirty="0"/>
          </a:p>
          <a:p>
            <a:r>
              <a:rPr lang="en-US" dirty="0"/>
              <a:t>skilled gatherers</a:t>
            </a:r>
          </a:p>
          <a:p>
            <a:endParaRPr lang="en-US" dirty="0"/>
          </a:p>
        </p:txBody>
      </p:sp>
    </p:spTree>
    <p:extLst>
      <p:ext uri="{BB962C8B-B14F-4D97-AF65-F5344CB8AC3E}">
        <p14:creationId xmlns:p14="http://schemas.microsoft.com/office/powerpoint/2010/main" val="196683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23436-23B0-48F4-8879-98305A1BA0A8}"/>
              </a:ext>
            </a:extLst>
          </p:cNvPr>
          <p:cNvSpPr>
            <a:spLocks noGrp="1"/>
          </p:cNvSpPr>
          <p:nvPr>
            <p:ph type="title"/>
          </p:nvPr>
        </p:nvSpPr>
        <p:spPr>
          <a:xfrm>
            <a:off x="838200" y="493295"/>
            <a:ext cx="10515600" cy="1094873"/>
          </a:xfrm>
        </p:spPr>
        <p:txBody>
          <a:bodyPr>
            <a:normAutofit fontScale="90000"/>
          </a:bodyPr>
          <a:lstStyle/>
          <a:p>
            <a:br>
              <a:rPr lang="en-US" dirty="0"/>
            </a:br>
            <a:br>
              <a:rPr lang="en-US" dirty="0"/>
            </a:br>
            <a:r>
              <a:rPr lang="en-US" dirty="0"/>
              <a:t>What will I learn in this lesson?</a:t>
            </a:r>
            <a:br>
              <a:rPr lang="en-US" dirty="0"/>
            </a:br>
            <a:br>
              <a:rPr lang="en-US" dirty="0"/>
            </a:br>
            <a:endParaRPr lang="en-US" dirty="0"/>
          </a:p>
        </p:txBody>
      </p:sp>
      <p:sp>
        <p:nvSpPr>
          <p:cNvPr id="3" name="Content Placeholder 2">
            <a:extLst>
              <a:ext uri="{FF2B5EF4-FFF2-40B4-BE49-F238E27FC236}">
                <a16:creationId xmlns:a16="http://schemas.microsoft.com/office/drawing/2014/main" id="{D4AB037A-2159-46FE-A22B-5D389011E490}"/>
              </a:ext>
            </a:extLst>
          </p:cNvPr>
          <p:cNvSpPr>
            <a:spLocks noGrp="1"/>
          </p:cNvSpPr>
          <p:nvPr>
            <p:ph idx="1"/>
          </p:nvPr>
        </p:nvSpPr>
        <p:spPr/>
        <p:txBody>
          <a:bodyPr>
            <a:normAutofit lnSpcReduction="10000"/>
          </a:bodyPr>
          <a:lstStyle/>
          <a:p>
            <a:r>
              <a:rPr lang="en-US" sz="3200" dirty="0">
                <a:latin typeface="Arial" panose="020B0604020202020204" pitchFamily="34" charset="0"/>
                <a:cs typeface="Arial" panose="020B0604020202020204" pitchFamily="34" charset="0"/>
              </a:rPr>
              <a:t>This lesson is about </a:t>
            </a:r>
            <a:r>
              <a:rPr lang="en-US" sz="3200" dirty="0" err="1">
                <a:latin typeface="Arial" panose="020B0604020202020204" pitchFamily="34" charset="0"/>
                <a:cs typeface="Arial" panose="020B0604020202020204" pitchFamily="34" charset="0"/>
              </a:rPr>
              <a:t>what,where,how</a:t>
            </a:r>
            <a:r>
              <a:rPr lang="en-US" sz="3200" dirty="0">
                <a:latin typeface="Arial" panose="020B0604020202020204" pitchFamily="34" charset="0"/>
                <a:cs typeface="Arial" panose="020B0604020202020204" pitchFamily="34" charset="0"/>
              </a:rPr>
              <a:t> and when and below are a few things that you will be learning.</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the concepts of the past and periods of history</a:t>
            </a:r>
          </a:p>
          <a:p>
            <a:r>
              <a:rPr lang="en-US" sz="3200" dirty="0">
                <a:latin typeface="Arial" panose="020B0604020202020204" pitchFamily="34" charset="0"/>
                <a:cs typeface="Arial" panose="020B0604020202020204" pitchFamily="34" charset="0"/>
              </a:rPr>
              <a:t>the geographical framework of the earliest </a:t>
            </a:r>
            <a:r>
              <a:rPr lang="en-US" sz="3200" dirty="0" err="1">
                <a:latin typeface="Arial" panose="020B0604020202020204" pitchFamily="34" charset="0"/>
                <a:cs typeface="Arial" panose="020B0604020202020204" pitchFamily="34" charset="0"/>
              </a:rPr>
              <a:t>civilisations</a:t>
            </a: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sources of information used to study the past</a:t>
            </a:r>
          </a:p>
          <a:p>
            <a:endParaRPr lang="en-US" dirty="0"/>
          </a:p>
        </p:txBody>
      </p:sp>
    </p:spTree>
    <p:extLst>
      <p:ext uri="{BB962C8B-B14F-4D97-AF65-F5344CB8AC3E}">
        <p14:creationId xmlns:p14="http://schemas.microsoft.com/office/powerpoint/2010/main" val="3056177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1B712-42DE-4965-A6DD-E1B38E586040}"/>
              </a:ext>
            </a:extLst>
          </p:cNvPr>
          <p:cNvSpPr>
            <a:spLocks noGrp="1"/>
          </p:cNvSpPr>
          <p:nvPr>
            <p:ph idx="1"/>
          </p:nvPr>
        </p:nvSpPr>
        <p:spPr/>
        <p:txBody>
          <a:bodyPr>
            <a:normAutofit fontScale="92500" lnSpcReduction="10000"/>
          </a:bodyPr>
          <a:lstStyle/>
          <a:p>
            <a:r>
              <a:rPr lang="en-US" dirty="0"/>
              <a:t>Some of the areas where women and men first began to grow crops such as wheat and barley (about 8000 years ago) are located near the </a:t>
            </a:r>
            <a:r>
              <a:rPr lang="en-US" dirty="0" err="1"/>
              <a:t>Sulaiman</a:t>
            </a:r>
            <a:r>
              <a:rPr lang="en-US" dirty="0"/>
              <a:t> and </a:t>
            </a:r>
            <a:r>
              <a:rPr lang="en-US" dirty="0" err="1"/>
              <a:t>Kirthar</a:t>
            </a:r>
            <a:r>
              <a:rPr lang="en-US" dirty="0"/>
              <a:t> hills in the northwest of India. People began living in villages and rearing cattle such as sheep and goats. Agriculture also developed near the Garo hills and the </a:t>
            </a:r>
            <a:r>
              <a:rPr lang="en-US" dirty="0" err="1"/>
              <a:t>Vindhyas</a:t>
            </a:r>
            <a:r>
              <a:rPr lang="en-US" dirty="0"/>
              <a:t>. Where are the Garo hills located?</a:t>
            </a:r>
          </a:p>
          <a:p>
            <a:endParaRPr lang="en-US" dirty="0"/>
          </a:p>
          <a:p>
            <a:pPr marL="0" indent="0">
              <a:buNone/>
            </a:pPr>
            <a:endParaRPr lang="en-US" dirty="0"/>
          </a:p>
          <a:p>
            <a:pPr marL="0" indent="0">
              <a:buNone/>
            </a:pPr>
            <a:r>
              <a:rPr lang="en-US" dirty="0"/>
              <a:t>1.in north-east India</a:t>
            </a:r>
          </a:p>
          <a:p>
            <a:pPr marL="0" indent="0">
              <a:buNone/>
            </a:pPr>
            <a:r>
              <a:rPr lang="en-US" dirty="0"/>
              <a:t>2.in north-west India</a:t>
            </a:r>
          </a:p>
          <a:p>
            <a:pPr marL="0" indent="0">
              <a:buNone/>
            </a:pPr>
            <a:r>
              <a:rPr lang="en-US" dirty="0"/>
              <a:t>3.in south-east India</a:t>
            </a:r>
          </a:p>
          <a:p>
            <a:pPr marL="0" indent="0">
              <a:buNone/>
            </a:pPr>
            <a:r>
              <a:rPr lang="en-US" dirty="0"/>
              <a:t>4.in south-west India</a:t>
            </a:r>
          </a:p>
        </p:txBody>
      </p:sp>
    </p:spTree>
    <p:extLst>
      <p:ext uri="{BB962C8B-B14F-4D97-AF65-F5344CB8AC3E}">
        <p14:creationId xmlns:p14="http://schemas.microsoft.com/office/powerpoint/2010/main" val="387692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846F2-45BD-46EE-B6CE-F91A6406F4D6}"/>
              </a:ext>
            </a:extLst>
          </p:cNvPr>
          <p:cNvSpPr>
            <a:spLocks noGrp="1"/>
          </p:cNvSpPr>
          <p:nvPr>
            <p:ph idx="1"/>
          </p:nvPr>
        </p:nvSpPr>
        <p:spPr>
          <a:xfrm>
            <a:off x="838200" y="4860757"/>
            <a:ext cx="10515600" cy="1316205"/>
          </a:xfrm>
        </p:spPr>
        <p:txBody>
          <a:bodyPr/>
          <a:lstStyle/>
          <a:p>
            <a:r>
              <a:rPr lang="en-US" dirty="0"/>
              <a:t>in north-east India</a:t>
            </a:r>
          </a:p>
        </p:txBody>
      </p:sp>
    </p:spTree>
    <p:extLst>
      <p:ext uri="{BB962C8B-B14F-4D97-AF65-F5344CB8AC3E}">
        <p14:creationId xmlns:p14="http://schemas.microsoft.com/office/powerpoint/2010/main" val="25400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4327-4935-4F95-A16F-9FB3BC5F86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FA2457-C25B-46EE-A152-872E63266393}"/>
              </a:ext>
            </a:extLst>
          </p:cNvPr>
          <p:cNvSpPr>
            <a:spLocks noGrp="1"/>
          </p:cNvSpPr>
          <p:nvPr>
            <p:ph idx="1"/>
          </p:nvPr>
        </p:nvSpPr>
        <p:spPr/>
        <p:txBody>
          <a:bodyPr>
            <a:normAutofit lnSpcReduction="10000"/>
          </a:bodyPr>
          <a:lstStyle/>
          <a:p>
            <a:r>
              <a:rPr lang="en-US" dirty="0"/>
              <a:t>The </a:t>
            </a:r>
            <a:r>
              <a:rPr lang="en-US" dirty="0" err="1"/>
              <a:t>Sulaiman</a:t>
            </a:r>
            <a:r>
              <a:rPr lang="en-US" dirty="0"/>
              <a:t> and </a:t>
            </a:r>
            <a:r>
              <a:rPr lang="en-US" dirty="0" err="1"/>
              <a:t>Kirthar</a:t>
            </a:r>
            <a:r>
              <a:rPr lang="en-US" dirty="0"/>
              <a:t> hills (in the northwest), the Garo hills (in the north-east of India), and the </a:t>
            </a:r>
            <a:r>
              <a:rPr lang="en-US" dirty="0" err="1"/>
              <a:t>Vindhyas</a:t>
            </a:r>
            <a:r>
              <a:rPr lang="en-US" dirty="0"/>
              <a:t> were some of the areas where agriculture first developed; the places where rice was first grown, for example, are to the north of the </a:t>
            </a:r>
            <a:r>
              <a:rPr lang="en-US" dirty="0" err="1"/>
              <a:t>Vindhyas</a:t>
            </a:r>
            <a:r>
              <a:rPr lang="en-US" dirty="0"/>
              <a:t>. Where would you find the </a:t>
            </a:r>
            <a:r>
              <a:rPr lang="en-US" dirty="0" err="1"/>
              <a:t>Vindhyas</a:t>
            </a:r>
            <a:r>
              <a:rPr lang="en-US" dirty="0"/>
              <a:t> on the map of India?</a:t>
            </a:r>
          </a:p>
          <a:p>
            <a:endParaRPr lang="en-US" dirty="0"/>
          </a:p>
          <a:p>
            <a:pPr marL="0" indent="0">
              <a:buNone/>
            </a:pPr>
            <a:endParaRPr lang="en-US" dirty="0"/>
          </a:p>
          <a:p>
            <a:pPr marL="0" indent="0">
              <a:buNone/>
            </a:pPr>
            <a:r>
              <a:rPr lang="en-US" dirty="0"/>
              <a:t>1.in the south-east</a:t>
            </a:r>
          </a:p>
          <a:p>
            <a:pPr marL="0" indent="0">
              <a:buNone/>
            </a:pPr>
            <a:r>
              <a:rPr lang="en-US" dirty="0"/>
              <a:t>2.in the south</a:t>
            </a:r>
          </a:p>
          <a:p>
            <a:pPr marL="0" indent="0">
              <a:buNone/>
            </a:pPr>
            <a:r>
              <a:rPr lang="en-US" dirty="0"/>
              <a:t>3.near the </a:t>
            </a:r>
            <a:r>
              <a:rPr lang="en-US" dirty="0" err="1"/>
              <a:t>centre</a:t>
            </a:r>
            <a:endParaRPr lang="en-US" dirty="0"/>
          </a:p>
          <a:p>
            <a:pPr marL="0" indent="0">
              <a:buNone/>
            </a:pPr>
            <a:r>
              <a:rPr lang="en-US" dirty="0"/>
              <a:t>4.in the west</a:t>
            </a:r>
          </a:p>
        </p:txBody>
      </p:sp>
    </p:spTree>
    <p:extLst>
      <p:ext uri="{BB962C8B-B14F-4D97-AF65-F5344CB8AC3E}">
        <p14:creationId xmlns:p14="http://schemas.microsoft.com/office/powerpoint/2010/main" val="405165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99AFF-23E0-4340-BA49-D0EEC62F73BC}"/>
              </a:ext>
            </a:extLst>
          </p:cNvPr>
          <p:cNvSpPr>
            <a:spLocks noGrp="1"/>
          </p:cNvSpPr>
          <p:nvPr>
            <p:ph idx="1"/>
          </p:nvPr>
        </p:nvSpPr>
        <p:spPr>
          <a:xfrm>
            <a:off x="838200" y="4752473"/>
            <a:ext cx="10515600" cy="1424489"/>
          </a:xfrm>
        </p:spPr>
        <p:txBody>
          <a:bodyPr/>
          <a:lstStyle/>
          <a:p>
            <a:r>
              <a:rPr lang="en-US" dirty="0"/>
              <a:t>near the </a:t>
            </a:r>
            <a:r>
              <a:rPr lang="en-US" dirty="0" err="1"/>
              <a:t>centre</a:t>
            </a:r>
            <a:endParaRPr lang="en-US" dirty="0"/>
          </a:p>
        </p:txBody>
      </p:sp>
    </p:spTree>
    <p:extLst>
      <p:ext uri="{BB962C8B-B14F-4D97-AF65-F5344CB8AC3E}">
        <p14:creationId xmlns:p14="http://schemas.microsoft.com/office/powerpoint/2010/main" val="380528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4514A-F32A-4B11-986D-7DA401D41CD2}"/>
              </a:ext>
            </a:extLst>
          </p:cNvPr>
          <p:cNvSpPr>
            <a:spLocks noGrp="1"/>
          </p:cNvSpPr>
          <p:nvPr>
            <p:ph idx="1"/>
          </p:nvPr>
        </p:nvSpPr>
        <p:spPr/>
        <p:txBody>
          <a:bodyPr>
            <a:normAutofit/>
          </a:bodyPr>
          <a:lstStyle/>
          <a:p>
            <a:r>
              <a:rPr lang="en-US" dirty="0"/>
              <a:t>About 4,700 years ago, on the banks of rivers, flourished some of the earliest cities on earth. And about 2,500 years ago, cities developed on the banks of the Ganga and its tributaries, and along sea-coasts. In ancient times, what was the fertile area to the south of the Ganga known as?</a:t>
            </a:r>
          </a:p>
          <a:p>
            <a:pPr marL="0" indent="0">
              <a:buNone/>
            </a:pPr>
            <a:r>
              <a:rPr lang="en-US" dirty="0"/>
              <a:t>1.Kurukshetra</a:t>
            </a:r>
          </a:p>
          <a:p>
            <a:pPr marL="0" indent="0">
              <a:buNone/>
            </a:pPr>
            <a:r>
              <a:rPr lang="en-US" dirty="0"/>
              <a:t>2.Magadha</a:t>
            </a:r>
          </a:p>
          <a:p>
            <a:pPr marL="0" indent="0">
              <a:buNone/>
            </a:pPr>
            <a:r>
              <a:rPr lang="en-US" dirty="0"/>
              <a:t>3.Ayodhya</a:t>
            </a:r>
          </a:p>
          <a:p>
            <a:pPr marL="0" indent="0">
              <a:buNone/>
            </a:pPr>
            <a:r>
              <a:rPr lang="en-US" dirty="0"/>
              <a:t>4.Avadh</a:t>
            </a:r>
          </a:p>
        </p:txBody>
      </p:sp>
    </p:spTree>
    <p:extLst>
      <p:ext uri="{BB962C8B-B14F-4D97-AF65-F5344CB8AC3E}">
        <p14:creationId xmlns:p14="http://schemas.microsoft.com/office/powerpoint/2010/main" val="1951840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8C46B-7585-4F76-89D9-860993091FA8}"/>
              </a:ext>
            </a:extLst>
          </p:cNvPr>
          <p:cNvSpPr>
            <a:spLocks noGrp="1"/>
          </p:cNvSpPr>
          <p:nvPr>
            <p:ph idx="1"/>
          </p:nvPr>
        </p:nvSpPr>
        <p:spPr>
          <a:xfrm>
            <a:off x="838200" y="4523873"/>
            <a:ext cx="10515600" cy="1653089"/>
          </a:xfrm>
        </p:spPr>
        <p:txBody>
          <a:bodyPr/>
          <a:lstStyle/>
          <a:p>
            <a:r>
              <a:rPr lang="en-US" dirty="0"/>
              <a:t>Magadha</a:t>
            </a:r>
          </a:p>
        </p:txBody>
      </p:sp>
    </p:spTree>
    <p:extLst>
      <p:ext uri="{BB962C8B-B14F-4D97-AF65-F5344CB8AC3E}">
        <p14:creationId xmlns:p14="http://schemas.microsoft.com/office/powerpoint/2010/main" val="406489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68B7-51AF-45AB-B88F-055B4AE1C2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29AD1-144F-407A-B315-2FB055E3D67E}"/>
              </a:ext>
            </a:extLst>
          </p:cNvPr>
          <p:cNvSpPr>
            <a:spLocks noGrp="1"/>
          </p:cNvSpPr>
          <p:nvPr>
            <p:ph idx="1"/>
          </p:nvPr>
        </p:nvSpPr>
        <p:spPr/>
        <p:txBody>
          <a:bodyPr>
            <a:normAutofit/>
          </a:bodyPr>
          <a:lstStyle/>
          <a:p>
            <a:r>
              <a:rPr lang="en-US" dirty="0"/>
              <a:t>Two of the words we often use for our country are India and Bharat. The Iranians and the Greeks who came through the northwest used the names </a:t>
            </a:r>
            <a:r>
              <a:rPr lang="en-US" dirty="0" err="1"/>
              <a:t>Hindos</a:t>
            </a:r>
            <a:r>
              <a:rPr lang="en-US" dirty="0"/>
              <a:t> or </a:t>
            </a:r>
            <a:r>
              <a:rPr lang="en-US" dirty="0" err="1"/>
              <a:t>Indos</a:t>
            </a:r>
            <a:r>
              <a:rPr lang="en-US" dirty="0"/>
              <a:t> for the river Indus, and they called the land to the east of the river India. So the word India comes from the European word Indus. But what is the original Sanskrit name for the river Indus?</a:t>
            </a:r>
          </a:p>
          <a:p>
            <a:pPr marL="0" indent="0">
              <a:buNone/>
            </a:pPr>
            <a:r>
              <a:rPr lang="en-US" dirty="0"/>
              <a:t>1.Hindu</a:t>
            </a:r>
          </a:p>
          <a:p>
            <a:pPr marL="0" indent="0">
              <a:buNone/>
            </a:pPr>
            <a:r>
              <a:rPr lang="en-US" dirty="0"/>
              <a:t>2.Bindu</a:t>
            </a:r>
          </a:p>
          <a:p>
            <a:pPr marL="0" indent="0">
              <a:buNone/>
            </a:pPr>
            <a:r>
              <a:rPr lang="en-US" dirty="0"/>
              <a:t>3.Sindhu</a:t>
            </a:r>
          </a:p>
          <a:p>
            <a:pPr marL="0" indent="0">
              <a:buNone/>
            </a:pPr>
            <a:r>
              <a:rPr lang="en-US" dirty="0"/>
              <a:t>4.Indu</a:t>
            </a:r>
          </a:p>
        </p:txBody>
      </p:sp>
    </p:spTree>
    <p:extLst>
      <p:ext uri="{BB962C8B-B14F-4D97-AF65-F5344CB8AC3E}">
        <p14:creationId xmlns:p14="http://schemas.microsoft.com/office/powerpoint/2010/main" val="27602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97D6A-58FE-45AE-8A09-841AE8833EAD}"/>
              </a:ext>
            </a:extLst>
          </p:cNvPr>
          <p:cNvSpPr>
            <a:spLocks noGrp="1"/>
          </p:cNvSpPr>
          <p:nvPr>
            <p:ph idx="1"/>
          </p:nvPr>
        </p:nvSpPr>
        <p:spPr>
          <a:xfrm>
            <a:off x="838200" y="3429000"/>
            <a:ext cx="10515600" cy="1479884"/>
          </a:xfrm>
        </p:spPr>
        <p:txBody>
          <a:bodyPr/>
          <a:lstStyle/>
          <a:p>
            <a:r>
              <a:rPr lang="en-US" dirty="0"/>
              <a:t>Sindhu</a:t>
            </a:r>
          </a:p>
        </p:txBody>
      </p:sp>
    </p:spTree>
    <p:extLst>
      <p:ext uri="{BB962C8B-B14F-4D97-AF65-F5344CB8AC3E}">
        <p14:creationId xmlns:p14="http://schemas.microsoft.com/office/powerpoint/2010/main" val="2819101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9AE0A-28C9-4CA6-B937-6405B5AF725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25B22A-0868-4EB4-AE2A-24371E607447}"/>
              </a:ext>
            </a:extLst>
          </p:cNvPr>
          <p:cNvSpPr>
            <a:spLocks noGrp="1"/>
          </p:cNvSpPr>
          <p:nvPr>
            <p:ph idx="1"/>
          </p:nvPr>
        </p:nvSpPr>
        <p:spPr/>
        <p:txBody>
          <a:bodyPr>
            <a:normAutofit/>
          </a:bodyPr>
          <a:lstStyle/>
          <a:p>
            <a:r>
              <a:rPr lang="en-US" dirty="0"/>
              <a:t>One way to find out about the past is to search for and read books that were written long ago by hand, known as manuscripts. These were usually written on leaves of the palm tree, or on specially prepared bark of a tree known as the birch which grows in the Himalayas. Why were they called manuscripts?</a:t>
            </a:r>
          </a:p>
          <a:p>
            <a:pPr marL="0" indent="0">
              <a:buNone/>
            </a:pPr>
            <a:r>
              <a:rPr lang="en-US" dirty="0"/>
              <a:t>1.All the manuscripts were dedicated to lord Manu.</a:t>
            </a:r>
          </a:p>
          <a:p>
            <a:pPr marL="0" indent="0">
              <a:buNone/>
            </a:pPr>
            <a:r>
              <a:rPr lang="en-US" dirty="0"/>
              <a:t>2.The meaning of '</a:t>
            </a:r>
            <a:r>
              <a:rPr lang="en-US" dirty="0" err="1"/>
              <a:t>manu</a:t>
            </a:r>
            <a:r>
              <a:rPr lang="en-US" dirty="0"/>
              <a:t>' in Latin is hand, and to scribe means to write.</a:t>
            </a:r>
          </a:p>
          <a:p>
            <a:pPr marL="0" indent="0">
              <a:buNone/>
            </a:pPr>
            <a:r>
              <a:rPr lang="en-US" dirty="0"/>
              <a:t>3.Lord Manu was the writer of all manuscripts.</a:t>
            </a:r>
          </a:p>
          <a:p>
            <a:pPr marL="0" indent="0">
              <a:buNone/>
            </a:pPr>
            <a:r>
              <a:rPr lang="en-US" dirty="0"/>
              <a:t>4.The meaning of '</a:t>
            </a:r>
            <a:r>
              <a:rPr lang="en-US" dirty="0" err="1"/>
              <a:t>manu</a:t>
            </a:r>
            <a:r>
              <a:rPr lang="en-US" dirty="0"/>
              <a:t>' in French is hand.</a:t>
            </a:r>
          </a:p>
        </p:txBody>
      </p:sp>
    </p:spTree>
    <p:extLst>
      <p:ext uri="{BB962C8B-B14F-4D97-AF65-F5344CB8AC3E}">
        <p14:creationId xmlns:p14="http://schemas.microsoft.com/office/powerpoint/2010/main" val="1960327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1724E-98AA-45D4-AF00-48A9D0C736CD}"/>
              </a:ext>
            </a:extLst>
          </p:cNvPr>
          <p:cNvSpPr>
            <a:spLocks noGrp="1"/>
          </p:cNvSpPr>
          <p:nvPr>
            <p:ph idx="1"/>
          </p:nvPr>
        </p:nvSpPr>
        <p:spPr>
          <a:xfrm>
            <a:off x="838200" y="4475747"/>
            <a:ext cx="10515600" cy="1215190"/>
          </a:xfrm>
        </p:spPr>
        <p:txBody>
          <a:bodyPr/>
          <a:lstStyle/>
          <a:p>
            <a:pPr marL="0" indent="0">
              <a:buNone/>
            </a:pPr>
            <a:r>
              <a:rPr lang="en-US" dirty="0"/>
              <a:t>The meaning of '</a:t>
            </a:r>
            <a:r>
              <a:rPr lang="en-US" dirty="0" err="1"/>
              <a:t>manu</a:t>
            </a:r>
            <a:r>
              <a:rPr lang="en-US" dirty="0"/>
              <a:t>' in Latin is hand, and to scribe means to write.</a:t>
            </a:r>
          </a:p>
        </p:txBody>
      </p:sp>
    </p:spTree>
    <p:extLst>
      <p:ext uri="{BB962C8B-B14F-4D97-AF65-F5344CB8AC3E}">
        <p14:creationId xmlns:p14="http://schemas.microsoft.com/office/powerpoint/2010/main" val="261921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76FF-CA0C-43B2-A66A-CEDC93A85300}"/>
              </a:ext>
            </a:extLst>
          </p:cNvPr>
          <p:cNvSpPr>
            <a:spLocks noGrp="1"/>
          </p:cNvSpPr>
          <p:nvPr>
            <p:ph type="title"/>
          </p:nvPr>
        </p:nvSpPr>
        <p:spPr/>
        <p:txBody>
          <a:bodyPr>
            <a:noAutofit/>
          </a:bodyPr>
          <a:lstStyle/>
          <a:p>
            <a:br>
              <a:rPr lang="en-US" sz="7200" b="1" dirty="0">
                <a:latin typeface="Arial" panose="020B0604020202020204" pitchFamily="34" charset="0"/>
                <a:cs typeface="Arial" panose="020B0604020202020204" pitchFamily="34" charset="0"/>
              </a:rPr>
            </a:br>
            <a:r>
              <a:rPr lang="en-US" sz="7200" b="1" dirty="0">
                <a:latin typeface="Arial" panose="020B0604020202020204" pitchFamily="34" charset="0"/>
                <a:cs typeface="Arial" panose="020B0604020202020204" pitchFamily="34" charset="0"/>
              </a:rPr>
              <a:t>	Comics</a:t>
            </a:r>
            <a:br>
              <a:rPr lang="en-US" sz="7200" b="1" dirty="0">
                <a:latin typeface="Arial" panose="020B0604020202020204" pitchFamily="34" charset="0"/>
                <a:cs typeface="Arial" panose="020B0604020202020204" pitchFamily="34" charset="0"/>
              </a:rPr>
            </a:br>
            <a:endParaRPr lang="en-US" sz="7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FFCF18-A1BB-4CAC-B892-ACCE3B073B63}"/>
              </a:ext>
            </a:extLst>
          </p:cNvPr>
          <p:cNvSpPr>
            <a:spLocks noGrp="1"/>
          </p:cNvSpPr>
          <p:nvPr>
            <p:ph idx="1"/>
          </p:nvPr>
        </p:nvSpPr>
        <p:spPr/>
        <p:txBody>
          <a:bodyPr>
            <a:normAutofit/>
          </a:bodyPr>
          <a:lstStyle/>
          <a:p>
            <a:r>
              <a:rPr lang="en-US" sz="4800" dirty="0">
                <a:latin typeface="Arial" panose="020B0604020202020204" pitchFamily="34" charset="0"/>
                <a:cs typeface="Arial" panose="020B0604020202020204" pitchFamily="34" charset="0"/>
              </a:rPr>
              <a:t>Here is an interesting story with some awesome artwork. Are you ready for this amazing form of storytelling?</a:t>
            </a:r>
          </a:p>
        </p:txBody>
      </p:sp>
    </p:spTree>
    <p:extLst>
      <p:ext uri="{BB962C8B-B14F-4D97-AF65-F5344CB8AC3E}">
        <p14:creationId xmlns:p14="http://schemas.microsoft.com/office/powerpoint/2010/main" val="206742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AF987B-35BB-4D0C-B0FF-63F5DEC4D4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4558" y="445168"/>
            <a:ext cx="9805737" cy="573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4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53B162E-E9B5-489A-8A64-5F94415078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138" y="493295"/>
            <a:ext cx="11093116"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083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3E75E46-FF23-46CE-95E0-AA27550DE8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138" y="252663"/>
            <a:ext cx="11297652" cy="592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58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C4BE907-BB1A-477F-88C9-0134734628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916" y="300789"/>
            <a:ext cx="11490158" cy="631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9C9DA76-2BE8-4512-86B7-8489A4CACB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42" y="276726"/>
            <a:ext cx="10708105" cy="590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50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CFE45EC-05B2-4892-8CAD-D69B79A0BD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706" y="300789"/>
            <a:ext cx="10984832" cy="587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3056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66</TotalTime>
  <Words>1472</Words>
  <Application>Microsoft Office PowerPoint</Application>
  <PresentationFormat>Widescreen</PresentationFormat>
  <Paragraphs>80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Wingdings 3</vt:lpstr>
      <vt:lpstr>Ion</vt:lpstr>
      <vt:lpstr>what where how and when  PPT By-SK Shandilya  </vt:lpstr>
      <vt:lpstr>  What will I learn in this lesson?  </vt:lpstr>
      <vt:lpstr>  Comics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Nomenclature (how things are named or labelled) </vt:lpstr>
      <vt:lpstr>Ways to Learn About the Past </vt:lpstr>
      <vt:lpstr>Different Pasts </vt:lpstr>
      <vt:lpstr>How are dates assigned? </vt:lpstr>
      <vt:lpstr>Quiz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where how and when  </dc:title>
  <dc:creator>Sanjay Kumar Shandilya</dc:creator>
  <cp:lastModifiedBy>Sanjay Kumar Shandilya</cp:lastModifiedBy>
  <cp:revision>8</cp:revision>
  <dcterms:created xsi:type="dcterms:W3CDTF">2020-07-12T15:08:55Z</dcterms:created>
  <dcterms:modified xsi:type="dcterms:W3CDTF">2020-07-12T16:16:48Z</dcterms:modified>
</cp:coreProperties>
</file>